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7775575" cy="10907713"/>
  <p:notesSz cx="6735763" cy="9866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A4F"/>
    <a:srgbClr val="9AC7A4"/>
    <a:srgbClr val="251E1C"/>
    <a:srgbClr val="5FA3DC"/>
    <a:srgbClr val="052867"/>
    <a:srgbClr val="0061AC"/>
    <a:srgbClr val="4060A9"/>
    <a:srgbClr val="FF6600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9515" autoAdjust="0"/>
  </p:normalViewPr>
  <p:slideViewPr>
    <p:cSldViewPr snapToGrid="0">
      <p:cViewPr varScale="1">
        <p:scale>
          <a:sx n="72" d="100"/>
          <a:sy n="72" d="100"/>
        </p:scale>
        <p:origin x="2952" y="84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19318" cy="493091"/>
          </a:xfrm>
          <a:prstGeom prst="rect">
            <a:avLst/>
          </a:prstGeom>
        </p:spPr>
        <p:txBody>
          <a:bodyPr vert="horz" lIns="85391" tIns="42697" rIns="85391" bIns="42697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989" y="0"/>
            <a:ext cx="2919318" cy="493091"/>
          </a:xfrm>
          <a:prstGeom prst="rect">
            <a:avLst/>
          </a:prstGeom>
        </p:spPr>
        <p:txBody>
          <a:bodyPr vert="horz" lIns="85391" tIns="42697" rIns="85391" bIns="42697" rtlCol="0"/>
          <a:lstStyle>
            <a:lvl1pPr algn="r">
              <a:defRPr sz="1000"/>
            </a:lvl1pPr>
          </a:lstStyle>
          <a:p>
            <a:fld id="{EA4C0380-2DE9-498B-B68D-60B46204BA80}" type="datetimeFigureOut">
              <a:rPr kumimoji="1" lang="ja-JP" altLang="en-US" smtClean="0"/>
              <a:pPr/>
              <a:t>2025/7/22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371729"/>
            <a:ext cx="2919318" cy="493090"/>
          </a:xfrm>
          <a:prstGeom prst="rect">
            <a:avLst/>
          </a:prstGeom>
        </p:spPr>
        <p:txBody>
          <a:bodyPr vert="horz" lIns="85391" tIns="42697" rIns="85391" bIns="42697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989" y="9371729"/>
            <a:ext cx="2919318" cy="493090"/>
          </a:xfrm>
          <a:prstGeom prst="rect">
            <a:avLst/>
          </a:prstGeom>
        </p:spPr>
        <p:txBody>
          <a:bodyPr vert="horz" lIns="85391" tIns="42697" rIns="85391" bIns="42697" rtlCol="0" anchor="b"/>
          <a:lstStyle>
            <a:lvl1pPr algn="r">
              <a:defRPr sz="1000"/>
            </a:lvl1pPr>
          </a:lstStyle>
          <a:p>
            <a:fld id="{78A262EF-70DF-4926-8929-0A60A2E81DC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18830" cy="495028"/>
          </a:xfrm>
          <a:prstGeom prst="rect">
            <a:avLst/>
          </a:prstGeom>
        </p:spPr>
        <p:txBody>
          <a:bodyPr vert="horz" lIns="90738" tIns="45370" rIns="90738" bIns="45370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1" y="3"/>
            <a:ext cx="2918830" cy="495028"/>
          </a:xfrm>
          <a:prstGeom prst="rect">
            <a:avLst/>
          </a:prstGeom>
        </p:spPr>
        <p:txBody>
          <a:bodyPr vert="horz" lIns="90738" tIns="45370" rIns="90738" bIns="45370" rtlCol="0"/>
          <a:lstStyle>
            <a:lvl1pPr algn="r">
              <a:defRPr sz="10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2025/7/22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8" tIns="45370" rIns="90738" bIns="4537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7"/>
            <a:ext cx="5388610" cy="3884860"/>
          </a:xfrm>
          <a:prstGeom prst="rect">
            <a:avLst/>
          </a:prstGeom>
        </p:spPr>
        <p:txBody>
          <a:bodyPr vert="horz" lIns="90738" tIns="45370" rIns="90738" bIns="4537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371289"/>
            <a:ext cx="2918830" cy="495027"/>
          </a:xfrm>
          <a:prstGeom prst="rect">
            <a:avLst/>
          </a:prstGeom>
        </p:spPr>
        <p:txBody>
          <a:bodyPr vert="horz" lIns="90738" tIns="45370" rIns="90738" bIns="45370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81" y="9371289"/>
            <a:ext cx="2918830" cy="495027"/>
          </a:xfrm>
          <a:prstGeom prst="rect">
            <a:avLst/>
          </a:prstGeom>
        </p:spPr>
        <p:txBody>
          <a:bodyPr vert="horz" lIns="90738" tIns="45370" rIns="90738" bIns="45370" rtlCol="0" anchor="b"/>
          <a:lstStyle>
            <a:lvl1pPr algn="r">
              <a:defRPr sz="10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\\Server-win\share\アスクル関連\１月作業\0111アスクル\AI\009_929d_sns\haike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5575" cy="10921321"/>
          </a:xfrm>
          <a:prstGeom prst="rect">
            <a:avLst/>
          </a:prstGeom>
          <a:noFill/>
        </p:spPr>
      </p:pic>
      <p:pic>
        <p:nvPicPr>
          <p:cNvPr id="1027" name="Picture 3" descr="\\Server-win\share\アスクル関連\１月作業\0111アスクル\AI\009_929d_sns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21" y="5036230"/>
            <a:ext cx="3314700" cy="3949700"/>
          </a:xfrm>
          <a:prstGeom prst="rect">
            <a:avLst/>
          </a:prstGeom>
          <a:noFill/>
        </p:spPr>
      </p:pic>
      <p:pic>
        <p:nvPicPr>
          <p:cNvPr id="1028" name="Picture 4" descr="\\Server-win\share\アスクル関連\１月作業\0111アスクル\AI\009_929d_sns\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4820" y="5050744"/>
            <a:ext cx="3314700" cy="3949700"/>
          </a:xfrm>
          <a:prstGeom prst="rect">
            <a:avLst/>
          </a:prstGeom>
          <a:noFill/>
        </p:spPr>
      </p:pic>
      <p:pic>
        <p:nvPicPr>
          <p:cNvPr id="1034" name="Picture 10" descr="\\Server-win\share\アスクル関連\１月作業\0111アスクル\AI\009_929d_sns\han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50950" y="-4851400"/>
            <a:ext cx="10312400" cy="5994400"/>
          </a:xfrm>
          <a:prstGeom prst="rect">
            <a:avLst/>
          </a:prstGeom>
          <a:noFill/>
        </p:spPr>
      </p:pic>
      <p:sp>
        <p:nvSpPr>
          <p:cNvPr id="43" name="テキスト ボックス 42"/>
          <p:cNvSpPr txBox="1"/>
          <p:nvPr/>
        </p:nvSpPr>
        <p:spPr>
          <a:xfrm>
            <a:off x="3313333" y="31804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ＤＦＧ平成ゴシック体W7" pitchFamily="50" charset="-128"/>
                <a:ea typeface="ＤＦＧ平成ゴシック体W7" pitchFamily="50" charset="-128"/>
              </a:rPr>
              <a:t>理論２</a:t>
            </a:r>
            <a:endParaRPr kumimoji="1" lang="ja-JP" altLang="en-US" sz="2400" dirty="0">
              <a:solidFill>
                <a:schemeClr val="bg1"/>
              </a:solidFill>
              <a:latin typeface="ＤＦＧ平成ゴシック体W7" pitchFamily="50" charset="-128"/>
              <a:ea typeface="ＤＦＧ平成ゴシック体W7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-733833" y="1074436"/>
            <a:ext cx="9373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4060A9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事例解説</a:t>
            </a:r>
            <a:endParaRPr lang="en-US" altLang="ja-JP" sz="3600" dirty="0">
              <a:solidFill>
                <a:srgbClr val="4060A9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rgbClr val="4060A9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～自身の実践を理論的に振り返る～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0621B44-9CAC-EAF1-C5DB-90D46B599F01}"/>
              </a:ext>
            </a:extLst>
          </p:cNvPr>
          <p:cNvGrpSpPr/>
          <p:nvPr/>
        </p:nvGrpSpPr>
        <p:grpSpPr>
          <a:xfrm>
            <a:off x="591973" y="2666048"/>
            <a:ext cx="596900" cy="596900"/>
            <a:chOff x="1034415" y="2666048"/>
            <a:chExt cx="596900" cy="596900"/>
          </a:xfrm>
        </p:grpSpPr>
        <p:pic>
          <p:nvPicPr>
            <p:cNvPr id="1031" name="Picture 7" descr="\\Server-win\share\アスクル関連\１月作業\0111アスクル\AI\009_929d_sns\fukidashi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34415" y="2666048"/>
              <a:ext cx="596900" cy="596900"/>
            </a:xfrm>
            <a:prstGeom prst="rect">
              <a:avLst/>
            </a:prstGeom>
            <a:noFill/>
          </p:spPr>
        </p:pic>
        <p:sp>
          <p:nvSpPr>
            <p:cNvPr id="75" name="テキスト ボックス 74"/>
            <p:cNvSpPr txBox="1"/>
            <p:nvPr/>
          </p:nvSpPr>
          <p:spPr>
            <a:xfrm>
              <a:off x="1082040" y="280035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>
                  <a:solidFill>
                    <a:srgbClr val="5FA3DC"/>
                  </a:solidFill>
                  <a:latin typeface="ＤＦＧ平成ゴシック体W7" pitchFamily="50" charset="-128"/>
                  <a:ea typeface="ＤＦＧ平成ゴシック体W7" pitchFamily="50" charset="-128"/>
                </a:rPr>
                <a:t>日時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9C09FCE-3F29-0F4A-234F-692F74DE9C15}"/>
              </a:ext>
            </a:extLst>
          </p:cNvPr>
          <p:cNvGrpSpPr/>
          <p:nvPr/>
        </p:nvGrpSpPr>
        <p:grpSpPr>
          <a:xfrm>
            <a:off x="566032" y="3414772"/>
            <a:ext cx="646331" cy="596900"/>
            <a:chOff x="1008474" y="3414772"/>
            <a:chExt cx="646331" cy="596900"/>
          </a:xfrm>
        </p:grpSpPr>
        <p:pic>
          <p:nvPicPr>
            <p:cNvPr id="38" name="Picture 7" descr="\\Server-win\share\アスクル関連\１月作業\0111アスクル\AI\009_929d_sns\fukidashi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34415" y="3414772"/>
              <a:ext cx="596900" cy="596900"/>
            </a:xfrm>
            <a:prstGeom prst="rect">
              <a:avLst/>
            </a:prstGeom>
            <a:noFill/>
          </p:spPr>
        </p:pic>
        <p:sp>
          <p:nvSpPr>
            <p:cNvPr id="76" name="テキスト ボックス 75"/>
            <p:cNvSpPr txBox="1"/>
            <p:nvPr/>
          </p:nvSpPr>
          <p:spPr>
            <a:xfrm>
              <a:off x="1008474" y="3572709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>
                  <a:solidFill>
                    <a:srgbClr val="5FA3DC"/>
                  </a:solidFill>
                  <a:latin typeface="ＤＦＧ平成ゴシック体W7" pitchFamily="50" charset="-128"/>
                  <a:ea typeface="ＤＦＧ平成ゴシック体W7" pitchFamily="50" charset="-128"/>
                </a:rPr>
                <a:t>対象者</a:t>
              </a:r>
              <a:endParaRPr kumimoji="1" lang="en-US" altLang="ja-JP" sz="1200" dirty="0">
                <a:solidFill>
                  <a:srgbClr val="5FA3DC"/>
                </a:solidFill>
                <a:latin typeface="ＤＦＧ平成ゴシック体W7" pitchFamily="50" charset="-128"/>
                <a:ea typeface="ＤＦＧ平成ゴシック体W7" pitchFamily="50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B86637E-52CB-C970-108D-6341FFA6B3A9}"/>
              </a:ext>
            </a:extLst>
          </p:cNvPr>
          <p:cNvGrpSpPr/>
          <p:nvPr/>
        </p:nvGrpSpPr>
        <p:grpSpPr>
          <a:xfrm>
            <a:off x="566032" y="4229720"/>
            <a:ext cx="646331" cy="596900"/>
            <a:chOff x="1008474" y="4229720"/>
            <a:chExt cx="646331" cy="596900"/>
          </a:xfrm>
        </p:grpSpPr>
        <p:pic>
          <p:nvPicPr>
            <p:cNvPr id="39" name="Picture 7" descr="\\Server-win\share\アスクル関連\１月作業\0111アスクル\AI\009_929d_sns\fukidashi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34415" y="4229720"/>
              <a:ext cx="596900" cy="596900"/>
            </a:xfrm>
            <a:prstGeom prst="rect">
              <a:avLst/>
            </a:prstGeom>
            <a:noFill/>
          </p:spPr>
        </p:pic>
        <p:sp>
          <p:nvSpPr>
            <p:cNvPr id="77" name="テキスト ボックス 76"/>
            <p:cNvSpPr txBox="1"/>
            <p:nvPr/>
          </p:nvSpPr>
          <p:spPr>
            <a:xfrm>
              <a:off x="1008474" y="4399737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solidFill>
                    <a:srgbClr val="5FA3DC"/>
                  </a:solidFill>
                  <a:latin typeface="ＤＦＧ平成ゴシック体W7" pitchFamily="50" charset="-128"/>
                  <a:ea typeface="ＤＦＧ平成ゴシック体W7" pitchFamily="50" charset="-128"/>
                </a:rPr>
                <a:t>受講料</a:t>
              </a:r>
              <a:endParaRPr lang="en-US" altLang="ja-JP" sz="1200" dirty="0">
                <a:solidFill>
                  <a:srgbClr val="5FA3DC"/>
                </a:solidFill>
                <a:latin typeface="ＤＦＧ平成ゴシック体W7" pitchFamily="50" charset="-128"/>
                <a:ea typeface="ＤＦＧ平成ゴシック体W7" pitchFamily="50" charset="-128"/>
              </a:endParaRPr>
            </a:p>
          </p:txBody>
        </p:sp>
      </p:grpSp>
      <p:sp>
        <p:nvSpPr>
          <p:cNvPr id="79" name="テキスト ボックス 78"/>
          <p:cNvSpPr txBox="1"/>
          <p:nvPr/>
        </p:nvSpPr>
        <p:spPr>
          <a:xfrm>
            <a:off x="1157999" y="2640471"/>
            <a:ext cx="301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300" spc="300" dirty="0">
                <a:latin typeface="ＤＦＧ平成ゴシック体W9" pitchFamily="50" charset="-128"/>
                <a:ea typeface="ＤＦＧ平成ゴシック体W9" pitchFamily="50" charset="-128"/>
              </a:rPr>
              <a:t>2025</a:t>
            </a:r>
            <a:r>
              <a:rPr lang="ja-JP" altLang="en-US" sz="2300" spc="300" dirty="0">
                <a:latin typeface="ＤＦＧ平成ゴシック体W9" pitchFamily="50" charset="-128"/>
                <a:ea typeface="ＤＦＧ平成ゴシック体W9" pitchFamily="50" charset="-128"/>
              </a:rPr>
              <a:t>年</a:t>
            </a:r>
            <a:r>
              <a:rPr lang="en-US" altLang="ja-JP" sz="3200" b="1" spc="300" dirty="0">
                <a:latin typeface="ＤＦＧ平成ゴシック体W9" pitchFamily="50" charset="-128"/>
                <a:ea typeface="ＤＦＧ平成ゴシック体W9" pitchFamily="50" charset="-128"/>
              </a:rPr>
              <a:t>9</a:t>
            </a:r>
            <a:r>
              <a:rPr lang="ja-JP" altLang="ja-JP" sz="2300" b="1" spc="300" dirty="0">
                <a:latin typeface="ＤＦＧ平成ゴシック体W9" pitchFamily="50" charset="-128"/>
                <a:ea typeface="ＤＦＧ平成ゴシック体W9" pitchFamily="50" charset="-128"/>
              </a:rPr>
              <a:t>月</a:t>
            </a:r>
            <a:r>
              <a:rPr lang="en-US" altLang="ja-JP" sz="3200" b="1" spc="300" dirty="0">
                <a:latin typeface="ＤＦＧ平成ゴシック体W9" pitchFamily="50" charset="-128"/>
                <a:ea typeface="ＤＦＧ平成ゴシック体W9" pitchFamily="50" charset="-128"/>
              </a:rPr>
              <a:t>20</a:t>
            </a:r>
            <a:r>
              <a:rPr lang="ja-JP" altLang="ja-JP" sz="2300" b="1" spc="300" dirty="0">
                <a:latin typeface="ＤＦＧ平成ゴシック体W9" pitchFamily="50" charset="-128"/>
                <a:ea typeface="ＤＦＧ平成ゴシック体W9" pitchFamily="50" charset="-128"/>
              </a:rPr>
              <a:t>日</a:t>
            </a:r>
            <a:endParaRPr lang="ja-JP" altLang="ja-JP" sz="2300" spc="300" dirty="0">
              <a:latin typeface="ＤＦＧ平成ゴシック体W9" pitchFamily="50" charset="-128"/>
              <a:ea typeface="ＤＦＧ平成ゴシック体W9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D0ECD97-DCDF-190E-7435-152021E4C572}"/>
              </a:ext>
            </a:extLst>
          </p:cNvPr>
          <p:cNvGrpSpPr/>
          <p:nvPr/>
        </p:nvGrpSpPr>
        <p:grpSpPr>
          <a:xfrm>
            <a:off x="3803660" y="2717021"/>
            <a:ext cx="492170" cy="400110"/>
            <a:chOff x="4139225" y="2752700"/>
            <a:chExt cx="492170" cy="400110"/>
          </a:xfrm>
        </p:grpSpPr>
        <p:sp>
          <p:nvSpPr>
            <p:cNvPr id="80" name="円/楕円 79"/>
            <p:cNvSpPr/>
            <p:nvPr/>
          </p:nvSpPr>
          <p:spPr>
            <a:xfrm>
              <a:off x="4210050" y="2797810"/>
              <a:ext cx="350520" cy="327660"/>
            </a:xfrm>
            <a:prstGeom prst="ellipse">
              <a:avLst/>
            </a:prstGeom>
            <a:solidFill>
              <a:srgbClr val="4B98D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kumimoji="1"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4139225" y="2752700"/>
              <a:ext cx="492170" cy="40011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ＤＦＧ平成ゴシック体W9" pitchFamily="50" charset="-128"/>
                  <a:ea typeface="ＤＦＧ平成ゴシック体W9" pitchFamily="50" charset="-128"/>
                </a:rPr>
                <a:t>土</a:t>
              </a:r>
              <a:endParaRPr lang="en-US" altLang="ja-JP" sz="2000" dirty="0">
                <a:solidFill>
                  <a:schemeClr val="bg1"/>
                </a:solidFill>
                <a:latin typeface="ＤＦＧ平成ゴシック体W9" pitchFamily="50" charset="-128"/>
                <a:ea typeface="ＤＦＧ平成ゴシック体W9" pitchFamily="50" charset="-128"/>
              </a:endParaRPr>
            </a:p>
          </p:txBody>
        </p:sp>
      </p:grpSp>
      <p:sp>
        <p:nvSpPr>
          <p:cNvPr id="82" name="テキスト ボックス 81"/>
          <p:cNvSpPr txBox="1"/>
          <p:nvPr/>
        </p:nvSpPr>
        <p:spPr>
          <a:xfrm>
            <a:off x="1179666" y="4234453"/>
            <a:ext cx="618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ＤＦＧ平成ゴシック体W7" pitchFamily="50" charset="-128"/>
                <a:ea typeface="ＤＦＧ平成ゴシック体W7" pitchFamily="50" charset="-128"/>
              </a:rPr>
              <a:t>正会員・賛助会員：無料　非会員：￥</a:t>
            </a:r>
            <a:r>
              <a:rPr lang="en-US" altLang="ja-JP" sz="2400" b="1" dirty="0">
                <a:latin typeface="ＤＦＧ平成ゴシック体W7" pitchFamily="50" charset="-128"/>
                <a:ea typeface="ＤＦＧ平成ゴシック体W7" pitchFamily="50" charset="-128"/>
              </a:rPr>
              <a:t>5000</a:t>
            </a:r>
            <a:endParaRPr lang="ja-JP" altLang="ja-JP" sz="2400" dirty="0">
              <a:latin typeface="ＤＦＧ平成ゴシック体W7" pitchFamily="50" charset="-128"/>
              <a:ea typeface="ＤＦＧ平成ゴシック体W7" pitchFamily="50" charset="-128"/>
            </a:endParaRPr>
          </a:p>
        </p:txBody>
      </p:sp>
      <p:cxnSp>
        <p:nvCxnSpPr>
          <p:cNvPr id="91" name="直線コネクタ 90"/>
          <p:cNvCxnSpPr>
            <a:cxnSpLocks/>
          </p:cNvCxnSpPr>
          <p:nvPr/>
        </p:nvCxnSpPr>
        <p:spPr>
          <a:xfrm flipV="1">
            <a:off x="1516010" y="5513889"/>
            <a:ext cx="1072801" cy="10246"/>
          </a:xfrm>
          <a:prstGeom prst="line">
            <a:avLst/>
          </a:prstGeom>
          <a:ln w="12700">
            <a:solidFill>
              <a:srgbClr val="9AC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/>
          <p:cNvSpPr txBox="1"/>
          <p:nvPr/>
        </p:nvSpPr>
        <p:spPr>
          <a:xfrm>
            <a:off x="1592580" y="5123112"/>
            <a:ext cx="104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>
                    <a:lumMod val="50000"/>
                  </a:schemeClr>
                </a:solidFill>
                <a:latin typeface="ＤＦＧ平成ゴシック体W7" pitchFamily="50" charset="-128"/>
                <a:ea typeface="ＤＦＧ平成ゴシック体W7" pitchFamily="50" charset="-128"/>
              </a:rPr>
              <a:t>講師</a:t>
            </a:r>
            <a:endParaRPr lang="ja-JP" altLang="ja-JP" sz="2400" b="1" dirty="0">
              <a:solidFill>
                <a:schemeClr val="bg1">
                  <a:lumMod val="50000"/>
                </a:schemeClr>
              </a:solidFill>
              <a:latin typeface="ＤＦＧ平成ゴシック体W7" pitchFamily="50" charset="-128"/>
              <a:ea typeface="ＤＦＧ平成ゴシック体W7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765099" y="5597558"/>
            <a:ext cx="272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251E1C"/>
                </a:solidFill>
                <a:latin typeface="ＤＦＧ平成ゴシック体W7" pitchFamily="50" charset="-128"/>
                <a:ea typeface="ＤＦＧ平成ゴシック体W7" pitchFamily="50" charset="-128"/>
              </a:rPr>
              <a:t>横山　登志子　氏</a:t>
            </a:r>
          </a:p>
          <a:p>
            <a:pPr algn="ctr"/>
            <a:r>
              <a:rPr lang="ja-JP" altLang="en-US" sz="1600" b="1" dirty="0">
                <a:solidFill>
                  <a:srgbClr val="251E1C"/>
                </a:solidFill>
                <a:latin typeface="ＤＦＧ平成ゴシック体W7" pitchFamily="50" charset="-128"/>
                <a:ea typeface="ＤＦＧ平成ゴシック体W7" pitchFamily="50" charset="-128"/>
              </a:rPr>
              <a:t>札幌学院大学　人文学部</a:t>
            </a:r>
            <a:endParaRPr lang="en-US" altLang="ja-JP" sz="1600" b="1" dirty="0">
              <a:solidFill>
                <a:srgbClr val="251E1C"/>
              </a:solidFill>
              <a:latin typeface="ＤＦＧ平成ゴシック体W7" pitchFamily="50" charset="-128"/>
              <a:ea typeface="ＤＦＧ平成ゴシック体W7" pitchFamily="50" charset="-128"/>
            </a:endParaRPr>
          </a:p>
          <a:p>
            <a:pPr algn="ctr"/>
            <a:r>
              <a:rPr lang="ja-JP" altLang="en-US" sz="1600" b="1" dirty="0">
                <a:solidFill>
                  <a:srgbClr val="251E1C"/>
                </a:solidFill>
                <a:latin typeface="ＤＦＧ平成ゴシック体W7" pitchFamily="50" charset="-128"/>
                <a:ea typeface="ＤＦＧ平成ゴシック体W7" pitchFamily="50" charset="-128"/>
              </a:rPr>
              <a:t>人間科学科　教授</a:t>
            </a:r>
            <a:endParaRPr lang="ja-JP" altLang="ja-JP" sz="1200" dirty="0">
              <a:solidFill>
                <a:srgbClr val="251E1C"/>
              </a:solidFill>
              <a:latin typeface="ＤＦＧ平成ゴシック体W7" pitchFamily="50" charset="-128"/>
              <a:ea typeface="ＤＦＧ平成ゴシック体W7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645254" y="5171173"/>
            <a:ext cx="191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>
                    <a:lumMod val="50000"/>
                  </a:schemeClr>
                </a:solidFill>
                <a:latin typeface="ＤＦＧ平成ゴシック体W9" pitchFamily="50" charset="-128"/>
                <a:ea typeface="ＤＦＧ平成ゴシック体W9" pitchFamily="50" charset="-128"/>
              </a:rPr>
              <a:t>プログラム（予定）</a:t>
            </a:r>
            <a:endParaRPr lang="en-US" altLang="ja-JP" sz="2400" b="1" dirty="0">
              <a:solidFill>
                <a:schemeClr val="bg1">
                  <a:lumMod val="50000"/>
                </a:schemeClr>
              </a:solidFill>
              <a:latin typeface="ＤＦＧ平成ゴシック体W9" pitchFamily="50" charset="-128"/>
              <a:ea typeface="ＤＦＧ平成ゴシック体W9" pitchFamily="50" charset="-128"/>
            </a:endParaRPr>
          </a:p>
          <a:p>
            <a:pPr algn="ctr"/>
            <a:endParaRPr lang="ja-JP" altLang="ja-JP" sz="2400" dirty="0">
              <a:solidFill>
                <a:schemeClr val="bg1">
                  <a:lumMod val="50000"/>
                </a:schemeClr>
              </a:solidFill>
              <a:latin typeface="ＤＦＧ平成ゴシック体W9" pitchFamily="50" charset="-128"/>
              <a:ea typeface="ＤＦＧ平成ゴシック体W9" pitchFamily="50" charset="-128"/>
            </a:endParaRPr>
          </a:p>
        </p:txBody>
      </p:sp>
      <p:cxnSp>
        <p:nvCxnSpPr>
          <p:cNvPr id="98" name="直線コネクタ 97"/>
          <p:cNvCxnSpPr>
            <a:cxnSpLocks/>
          </p:cNvCxnSpPr>
          <p:nvPr/>
        </p:nvCxnSpPr>
        <p:spPr>
          <a:xfrm>
            <a:off x="4720361" y="5513889"/>
            <a:ext cx="1769787" cy="0"/>
          </a:xfrm>
          <a:prstGeom prst="line">
            <a:avLst/>
          </a:prstGeom>
          <a:ln w="12700">
            <a:solidFill>
              <a:srgbClr val="F5D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>
            <a:cxnSpLocks/>
          </p:cNvCxnSpPr>
          <p:nvPr/>
        </p:nvCxnSpPr>
        <p:spPr>
          <a:xfrm>
            <a:off x="200102" y="9296400"/>
            <a:ext cx="26116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cxnSpLocks/>
          </p:cNvCxnSpPr>
          <p:nvPr/>
        </p:nvCxnSpPr>
        <p:spPr>
          <a:xfrm flipV="1">
            <a:off x="4952667" y="9282649"/>
            <a:ext cx="2678972" cy="13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テキスト ボックス 105"/>
          <p:cNvSpPr txBox="1"/>
          <p:nvPr/>
        </p:nvSpPr>
        <p:spPr>
          <a:xfrm>
            <a:off x="2286000" y="9128761"/>
            <a:ext cx="323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latin typeface="ＤＦＧ平成ゴシック体W7" pitchFamily="50" charset="-128"/>
                <a:ea typeface="ＤＦＧ平成ゴシック体W7" pitchFamily="50" charset="-128"/>
              </a:rPr>
              <a:t>お問い合わせ・お申込み</a:t>
            </a:r>
            <a:endParaRPr lang="ja-JP" altLang="ja-JP" sz="1400" dirty="0">
              <a:latin typeface="ＤＦＧ平成ゴシック体W7" pitchFamily="50" charset="-128"/>
              <a:ea typeface="ＤＦＧ平成ゴシック体W7" pitchFamily="50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104342" y="9419511"/>
            <a:ext cx="461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latin typeface="ＤＦＧ平成ゴシック体W7" pitchFamily="50" charset="-128"/>
                <a:ea typeface="ＤＦＧ平成ゴシック体W7" pitchFamily="50" charset="-128"/>
              </a:rPr>
              <a:t>◆申込方法：</a:t>
            </a:r>
            <a:endParaRPr lang="ja-JP" altLang="ja-JP" sz="1800" dirty="0">
              <a:latin typeface="ＤＦＧ平成ゴシック体W7" pitchFamily="50" charset="-128"/>
              <a:ea typeface="ＤＦＧ平成ゴシック体W7" pitchFamily="50" charset="-128"/>
            </a:endParaRPr>
          </a:p>
        </p:txBody>
      </p:sp>
      <p:grpSp>
        <p:nvGrpSpPr>
          <p:cNvPr id="114" name="グループ化 113"/>
          <p:cNvGrpSpPr/>
          <p:nvPr/>
        </p:nvGrpSpPr>
        <p:grpSpPr>
          <a:xfrm>
            <a:off x="5965293" y="141471"/>
            <a:ext cx="1817450" cy="1543801"/>
            <a:chOff x="6350598" y="1986280"/>
            <a:chExt cx="1093627" cy="939800"/>
          </a:xfrm>
        </p:grpSpPr>
        <p:pic>
          <p:nvPicPr>
            <p:cNvPr id="1035" name="Picture 11" descr="\\Server-win\share\アスクル関連\１月作業\0111アスクル\AI\009_929d_sns\maru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13500" y="1986280"/>
              <a:ext cx="939800" cy="939800"/>
            </a:xfrm>
            <a:prstGeom prst="rect">
              <a:avLst/>
            </a:prstGeom>
            <a:noFill/>
          </p:spPr>
        </p:pic>
        <p:sp>
          <p:nvSpPr>
            <p:cNvPr id="74" name="テキスト ボックス 73"/>
            <p:cNvSpPr txBox="1"/>
            <p:nvPr/>
          </p:nvSpPr>
          <p:spPr>
            <a:xfrm>
              <a:off x="6350598" y="2194465"/>
              <a:ext cx="1093627" cy="655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800" dirty="0">
                  <a:solidFill>
                    <a:schemeClr val="bg1"/>
                  </a:solidFill>
                  <a:latin typeface="ＤＦＧ平成ゴシック体W5" pitchFamily="50" charset="-128"/>
                  <a:ea typeface="ＤＦＧ平成ゴシック体W5" pitchFamily="50" charset="-128"/>
                </a:rPr>
                <a:t>ZOOM</a:t>
              </a:r>
            </a:p>
            <a:p>
              <a:pPr algn="ctr"/>
              <a:r>
                <a:rPr lang="ja-JP" altLang="en-US" sz="1800" dirty="0">
                  <a:solidFill>
                    <a:schemeClr val="bg1"/>
                  </a:solidFill>
                  <a:latin typeface="ＤＦＧ平成ゴシック体W5" pitchFamily="50" charset="-128"/>
                  <a:ea typeface="ＤＦＧ平成ゴシック体W5" pitchFamily="50" charset="-128"/>
                </a:rPr>
                <a:t>オンライン</a:t>
              </a:r>
              <a:endParaRPr lang="en-US" altLang="ja-JP" sz="1800" dirty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endParaRPr>
            </a:p>
            <a:p>
              <a:pPr algn="ctr"/>
              <a:r>
                <a:rPr lang="ja-JP" altLang="en-US" sz="1800" dirty="0">
                  <a:solidFill>
                    <a:schemeClr val="bg1"/>
                  </a:solidFill>
                  <a:latin typeface="ＤＦＧ平成ゴシック体W5" pitchFamily="50" charset="-128"/>
                  <a:ea typeface="ＤＦＧ平成ゴシック体W5" pitchFamily="50" charset="-128"/>
                </a:rPr>
                <a:t>オンデマンド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3C330D-6925-B5C0-1C85-14F80F734A19}"/>
              </a:ext>
            </a:extLst>
          </p:cNvPr>
          <p:cNvSpPr txBox="1"/>
          <p:nvPr/>
        </p:nvSpPr>
        <p:spPr>
          <a:xfrm>
            <a:off x="2190750" y="3146869"/>
            <a:ext cx="52400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spc="300" dirty="0">
                <a:latin typeface="ＤＦＧ平成ゴシック体W9" pitchFamily="50" charset="-128"/>
                <a:ea typeface="ＤＦＧ平成ゴシック体W9" pitchFamily="50" charset="-128"/>
              </a:rPr>
              <a:t>※</a:t>
            </a:r>
            <a:r>
              <a:rPr lang="ja-JP" altLang="en-US" sz="1100" b="1" spc="300" dirty="0">
                <a:latin typeface="ＤＦＧ平成ゴシック体W9" pitchFamily="50" charset="-128"/>
                <a:ea typeface="ＤＦＧ平成ゴシック体W9" pitchFamily="50" charset="-128"/>
              </a:rPr>
              <a:t>オンデマンド配信：開催約</a:t>
            </a:r>
            <a:r>
              <a:rPr lang="en-US" altLang="ja-JP" sz="1100" b="1" spc="300" dirty="0">
                <a:latin typeface="ＤＦＧ平成ゴシック体W9" pitchFamily="50" charset="-128"/>
                <a:ea typeface="ＤＦＧ平成ゴシック体W9" pitchFamily="50" charset="-128"/>
              </a:rPr>
              <a:t>3</a:t>
            </a:r>
            <a:r>
              <a:rPr lang="ja-JP" altLang="en-US" sz="1100" b="1" spc="300" dirty="0">
                <a:latin typeface="ＤＦＧ平成ゴシック体W9" pitchFamily="50" charset="-128"/>
                <a:ea typeface="ＤＦＧ平成ゴシック体W9" pitchFamily="50" charset="-128"/>
              </a:rPr>
              <a:t>週間後～</a:t>
            </a:r>
            <a:r>
              <a:rPr lang="en-US" altLang="ja-JP" sz="1100" b="1" spc="300" dirty="0">
                <a:latin typeface="ＤＦＧ平成ゴシック体W9" pitchFamily="50" charset="-128"/>
                <a:ea typeface="ＤＦＧ平成ゴシック体W9" pitchFamily="50" charset="-128"/>
              </a:rPr>
              <a:t>2026</a:t>
            </a:r>
            <a:r>
              <a:rPr lang="ja-JP" altLang="en-US" sz="1100" b="1" spc="300" dirty="0">
                <a:latin typeface="ＤＦＧ平成ゴシック体W9" pitchFamily="50" charset="-128"/>
                <a:ea typeface="ＤＦＧ平成ゴシック体W9" pitchFamily="50" charset="-128"/>
              </a:rPr>
              <a:t>年</a:t>
            </a:r>
            <a:r>
              <a:rPr lang="en-US" altLang="ja-JP" sz="1100" b="1" spc="300" dirty="0">
                <a:latin typeface="ＤＦＧ平成ゴシック体W9" pitchFamily="50" charset="-128"/>
                <a:ea typeface="ＤＦＧ平成ゴシック体W9" pitchFamily="50" charset="-128"/>
              </a:rPr>
              <a:t>3</a:t>
            </a:r>
            <a:r>
              <a:rPr lang="ja-JP" altLang="en-US" sz="1100" b="1" spc="300" dirty="0">
                <a:latin typeface="ＤＦＧ平成ゴシック体W9" pitchFamily="50" charset="-128"/>
                <a:ea typeface="ＤＦＧ平成ゴシック体W9" pitchFamily="50" charset="-128"/>
              </a:rPr>
              <a:t>月</a:t>
            </a:r>
            <a:r>
              <a:rPr lang="en-US" altLang="ja-JP" sz="1100" b="1" spc="300" dirty="0">
                <a:latin typeface="ＤＦＧ平成ゴシック体W9" pitchFamily="50" charset="-128"/>
                <a:ea typeface="ＤＦＧ平成ゴシック体W9" pitchFamily="50" charset="-128"/>
              </a:rPr>
              <a:t>31</a:t>
            </a:r>
            <a:r>
              <a:rPr lang="ja-JP" altLang="en-US" sz="1100" b="1" spc="300" dirty="0">
                <a:latin typeface="ＤＦＧ平成ゴシック体W9" pitchFamily="50" charset="-128"/>
                <a:ea typeface="ＤＦＧ平成ゴシック体W9" pitchFamily="50" charset="-128"/>
              </a:rPr>
              <a:t>日（火）　</a:t>
            </a:r>
            <a:endParaRPr lang="ja-JP" altLang="ja-JP" sz="1100" spc="300" dirty="0">
              <a:latin typeface="ＤＦＧ平成ゴシック体W9" pitchFamily="50" charset="-128"/>
              <a:ea typeface="ＤＦＧ平成ゴシック体W9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7518F5-1E0D-2A12-50C3-7B8770204BEE}"/>
              </a:ext>
            </a:extLst>
          </p:cNvPr>
          <p:cNvSpPr txBox="1"/>
          <p:nvPr/>
        </p:nvSpPr>
        <p:spPr>
          <a:xfrm>
            <a:off x="4197278" y="2740035"/>
            <a:ext cx="3115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spc="300" dirty="0">
                <a:latin typeface="ＤＦＧ平成ゴシック体W9" pitchFamily="50" charset="-128"/>
                <a:ea typeface="ＤＦＧ平成ゴシック体W9" pitchFamily="50" charset="-128"/>
              </a:rPr>
              <a:t>14</a:t>
            </a:r>
            <a:r>
              <a:rPr lang="ja-JP" altLang="en-US" sz="2400" b="1" spc="300" dirty="0">
                <a:latin typeface="ＤＦＧ平成ゴシック体W9" pitchFamily="50" charset="-128"/>
                <a:ea typeface="ＤＦＧ平成ゴシック体W9" pitchFamily="50" charset="-128"/>
              </a:rPr>
              <a:t>：</a:t>
            </a:r>
            <a:r>
              <a:rPr lang="en-US" altLang="ja-JP" sz="2400" b="1" spc="300" dirty="0">
                <a:latin typeface="ＤＦＧ平成ゴシック体W9" pitchFamily="50" charset="-128"/>
                <a:ea typeface="ＤＦＧ平成ゴシック体W9" pitchFamily="50" charset="-128"/>
              </a:rPr>
              <a:t>00</a:t>
            </a:r>
            <a:r>
              <a:rPr lang="ja-JP" altLang="en-US" sz="2400" b="1" spc="300" dirty="0">
                <a:latin typeface="ＤＦＧ平成ゴシック体W9" pitchFamily="50" charset="-128"/>
                <a:ea typeface="ＤＦＧ平成ゴシック体W9" pitchFamily="50" charset="-128"/>
              </a:rPr>
              <a:t>～</a:t>
            </a:r>
            <a:r>
              <a:rPr lang="en-US" altLang="ja-JP" sz="2400" b="1" spc="300" dirty="0">
                <a:latin typeface="ＤＦＧ平成ゴシック体W9" pitchFamily="50" charset="-128"/>
                <a:ea typeface="ＤＦＧ平成ゴシック体W9" pitchFamily="50" charset="-128"/>
              </a:rPr>
              <a:t>16</a:t>
            </a:r>
            <a:r>
              <a:rPr lang="ja-JP" altLang="en-US" sz="2400" b="1" spc="300" dirty="0">
                <a:latin typeface="ＤＦＧ平成ゴシック体W9" pitchFamily="50" charset="-128"/>
                <a:ea typeface="ＤＦＧ平成ゴシック体W9" pitchFamily="50" charset="-128"/>
              </a:rPr>
              <a:t>：</a:t>
            </a:r>
            <a:r>
              <a:rPr lang="en-US" altLang="ja-JP" sz="2400" b="1" spc="300" dirty="0">
                <a:latin typeface="ＤＦＧ平成ゴシック体W9" pitchFamily="50" charset="-128"/>
                <a:ea typeface="ＤＦＧ平成ゴシック体W9" pitchFamily="50" charset="-128"/>
              </a:rPr>
              <a:t>00</a:t>
            </a:r>
            <a:r>
              <a:rPr lang="ja-JP" altLang="en-US" sz="2400" b="1" spc="300" dirty="0">
                <a:latin typeface="ＤＦＧ平成ゴシック体W9" pitchFamily="50" charset="-128"/>
                <a:ea typeface="ＤＦＧ平成ゴシック体W9" pitchFamily="50" charset="-128"/>
              </a:rPr>
              <a:t>　</a:t>
            </a:r>
            <a:endParaRPr lang="ja-JP" altLang="ja-JP" sz="2400" spc="300" dirty="0">
              <a:latin typeface="ＤＦＧ平成ゴシック体W9" pitchFamily="50" charset="-128"/>
              <a:ea typeface="ＤＦＧ平成ゴシック体W9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04F8F6-D096-F4FC-31CD-655A1CEFF680}"/>
              </a:ext>
            </a:extLst>
          </p:cNvPr>
          <p:cNvSpPr txBox="1"/>
          <p:nvPr/>
        </p:nvSpPr>
        <p:spPr>
          <a:xfrm>
            <a:off x="1186422" y="3486079"/>
            <a:ext cx="618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ＤＦＧ平成ゴシック体W7" pitchFamily="50" charset="-128"/>
                <a:ea typeface="ＤＦＧ平成ゴシック体W7" pitchFamily="50" charset="-128"/>
              </a:rPr>
              <a:t>医療ソーシャルワーカー、医療・福祉職等</a:t>
            </a:r>
            <a:endParaRPr lang="ja-JP" altLang="ja-JP" sz="2400" dirty="0">
              <a:latin typeface="ＤＦＧ平成ゴシック体W7" pitchFamily="50" charset="-128"/>
              <a:ea typeface="ＤＦＧ平成ゴシック体W7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7D7A1E2-7743-FFF4-E900-9C665A179EFA}"/>
              </a:ext>
            </a:extLst>
          </p:cNvPr>
          <p:cNvSpPr txBox="1"/>
          <p:nvPr/>
        </p:nvSpPr>
        <p:spPr>
          <a:xfrm>
            <a:off x="104342" y="9941220"/>
            <a:ext cx="7527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latin typeface="ＤＦＧ平成ゴシック体W7" pitchFamily="50" charset="-128"/>
                <a:ea typeface="ＤＦＧ平成ゴシック体W7" pitchFamily="50" charset="-128"/>
              </a:rPr>
              <a:t>◆お問い合わせ：</a:t>
            </a:r>
            <a:endParaRPr lang="en-US" altLang="ja-JP" sz="1800" b="1" dirty="0">
              <a:latin typeface="ＤＦＧ平成ゴシック体W7" pitchFamily="50" charset="-128"/>
              <a:ea typeface="ＤＦＧ平成ゴシック体W7" pitchFamily="50" charset="-128"/>
            </a:endParaRPr>
          </a:p>
          <a:p>
            <a:r>
              <a:rPr lang="ja-JP" altLang="en-US" sz="1400" b="1" dirty="0">
                <a:latin typeface="ＤＦＧ平成ゴシック体W7" pitchFamily="50" charset="-128"/>
                <a:ea typeface="ＤＦＧ平成ゴシック体W7" pitchFamily="50" charset="-128"/>
              </a:rPr>
              <a:t>　北海道医療ソーシャルワーカー協会　教育研修部（担当　不動）　　☎</a:t>
            </a:r>
            <a:r>
              <a:rPr lang="en-US" altLang="ja-JP" sz="1400" b="1" dirty="0">
                <a:latin typeface="ＤＦＧ平成ゴシック体W7" pitchFamily="50" charset="-128"/>
                <a:ea typeface="ＤＦＧ平成ゴシック体W7" pitchFamily="50" charset="-128"/>
              </a:rPr>
              <a:t>011-883-8060</a:t>
            </a:r>
          </a:p>
          <a:p>
            <a:r>
              <a:rPr lang="ja-JP" altLang="en-US" sz="1400" b="1" dirty="0">
                <a:latin typeface="ＤＦＧ平成ゴシック体W7" pitchFamily="50" charset="-128"/>
                <a:ea typeface="ＤＦＧ平成ゴシック体W7" pitchFamily="50" charset="-128"/>
              </a:rPr>
              <a:t>　　　　　　　　　　　　　　　　　　　　　　　　　　　　　　　</a:t>
            </a:r>
            <a:r>
              <a:rPr lang="ja-JP" altLang="en-US" sz="1050" b="1" dirty="0">
                <a:latin typeface="ＤＦＧ平成ゴシック体W7" pitchFamily="50" charset="-128"/>
                <a:ea typeface="ＤＦＧ平成ゴシック体W7" pitchFamily="50" charset="-128"/>
              </a:rPr>
              <a:t>（真栄病院地域医療連携室）</a:t>
            </a:r>
            <a:endParaRPr lang="ja-JP" altLang="ja-JP" sz="1200" dirty="0">
              <a:latin typeface="ＤＦＧ平成ゴシック体W7" pitchFamily="50" charset="-128"/>
              <a:ea typeface="ＤＦＧ平成ゴシック体W7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1CD2F0-2354-0F3B-D5F9-831B022D3C74}"/>
              </a:ext>
            </a:extLst>
          </p:cNvPr>
          <p:cNvSpPr txBox="1"/>
          <p:nvPr/>
        </p:nvSpPr>
        <p:spPr>
          <a:xfrm>
            <a:off x="291913" y="10508674"/>
            <a:ext cx="5275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ＤＦＧ平成ゴシック体W7" pitchFamily="50" charset="-128"/>
                <a:ea typeface="ＤＦＧ平成ゴシック体W7" pitchFamily="50" charset="-128"/>
              </a:rPr>
              <a:t>主催：一般社団法人北海道医療ソーシャルワーカー協会</a:t>
            </a:r>
            <a:endParaRPr lang="ja-JP" altLang="ja-JP" sz="1400" b="1" dirty="0">
              <a:latin typeface="ＤＦＧ平成ゴシック体W7" pitchFamily="50" charset="-128"/>
              <a:ea typeface="ＤＦＧ平成ゴシック体W7" pitchFamily="50" charset="-128"/>
            </a:endParaRPr>
          </a:p>
        </p:txBody>
      </p:sp>
      <p:sp>
        <p:nvSpPr>
          <p:cNvPr id="6" name="テキスト ボックス 31">
            <a:extLst>
              <a:ext uri="{FF2B5EF4-FFF2-40B4-BE49-F238E27FC236}">
                <a16:creationId xmlns:a16="http://schemas.microsoft.com/office/drawing/2014/main" id="{EAC2C2F1-6462-5C9E-4784-83FFCDDA2258}"/>
              </a:ext>
            </a:extLst>
          </p:cNvPr>
          <p:cNvSpPr txBox="1"/>
          <p:nvPr/>
        </p:nvSpPr>
        <p:spPr>
          <a:xfrm>
            <a:off x="5536777" y="9754266"/>
            <a:ext cx="2419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&lt;</a:t>
            </a:r>
            <a:r>
              <a:rPr lang="ja-JP" altLang="en-US" sz="105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</a:t>
            </a:r>
            <a:r>
              <a:rPr lang="en-US" altLang="ja-JP" sz="105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&gt;2025</a:t>
            </a:r>
            <a:r>
              <a:rPr lang="ja-JP" altLang="en-US" sz="105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5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05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5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lang="ja-JP" altLang="en-US" sz="105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ja-JP" alt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テキスト ボックス 31">
            <a:extLst>
              <a:ext uri="{FF2B5EF4-FFF2-40B4-BE49-F238E27FC236}">
                <a16:creationId xmlns:a16="http://schemas.microsoft.com/office/drawing/2014/main" id="{D11366F5-C2EB-C4BA-DEE3-0920F815E171}"/>
              </a:ext>
            </a:extLst>
          </p:cNvPr>
          <p:cNvSpPr txBox="1"/>
          <p:nvPr/>
        </p:nvSpPr>
        <p:spPr>
          <a:xfrm>
            <a:off x="5527751" y="9906214"/>
            <a:ext cx="2419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&lt;</a:t>
            </a:r>
            <a:r>
              <a:rPr lang="ja-JP" altLang="en-US" sz="105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オンデマンド</a:t>
            </a:r>
            <a:r>
              <a:rPr lang="en-US" altLang="ja-JP" sz="105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&gt;2026</a:t>
            </a:r>
            <a:r>
              <a:rPr lang="ja-JP" altLang="en-US" sz="105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5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05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5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lang="ja-JP" altLang="en-US" sz="105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ja-JP" alt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テキスト ボックス 31">
            <a:extLst>
              <a:ext uri="{FF2B5EF4-FFF2-40B4-BE49-F238E27FC236}">
                <a16:creationId xmlns:a16="http://schemas.microsoft.com/office/drawing/2014/main" id="{43D09243-9FCE-D41B-3C22-7EEFED7E6863}"/>
              </a:ext>
            </a:extLst>
          </p:cNvPr>
          <p:cNvSpPr txBox="1"/>
          <p:nvPr/>
        </p:nvSpPr>
        <p:spPr>
          <a:xfrm>
            <a:off x="6166955" y="9480494"/>
            <a:ext cx="1307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申込期限</a:t>
            </a:r>
            <a:endParaRPr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A04B216-C207-2D94-67FB-AAA8C733051C}"/>
              </a:ext>
            </a:extLst>
          </p:cNvPr>
          <p:cNvSpPr txBox="1"/>
          <p:nvPr/>
        </p:nvSpPr>
        <p:spPr>
          <a:xfrm>
            <a:off x="1109302" y="2274765"/>
            <a:ext cx="5711638" cy="3423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ja-JP" alt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ＤＦＧ平成ゴシック体W9" pitchFamily="50" charset="-128"/>
                <a:ea typeface="ＤＦＧ平成ゴシック体W9" pitchFamily="50" charset="-128"/>
              </a:rPr>
              <a:t>◆オンライン開催（</a:t>
            </a:r>
            <a:r>
              <a:rPr lang="en-US" altLang="ja-JP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ＤＦＧ平成ゴシック体W9" pitchFamily="50" charset="-128"/>
                <a:ea typeface="ＤＦＧ平成ゴシック体W9" pitchFamily="50" charset="-128"/>
              </a:rPr>
              <a:t>ZOOM</a:t>
            </a:r>
            <a:r>
              <a:rPr lang="ja-JP" alt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ＤＦＧ平成ゴシック体W9" pitchFamily="50" charset="-128"/>
                <a:ea typeface="ＤＦＧ平成ゴシック体W9" pitchFamily="50" charset="-128"/>
              </a:rPr>
              <a:t>）</a:t>
            </a:r>
            <a:endParaRPr lang="ja-JP" altLang="ja-JP"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ＤＦＧ平成ゴシック体W9" pitchFamily="50" charset="-128"/>
              <a:ea typeface="ＤＦＧ平成ゴシック体W9" pitchFamily="50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6209172-0522-526C-0EDC-DE4781A49345}"/>
              </a:ext>
            </a:extLst>
          </p:cNvPr>
          <p:cNvGrpSpPr/>
          <p:nvPr/>
        </p:nvGrpSpPr>
        <p:grpSpPr>
          <a:xfrm>
            <a:off x="4310889" y="5960439"/>
            <a:ext cx="3579364" cy="2660104"/>
            <a:chOff x="4310889" y="5744546"/>
            <a:chExt cx="3579364" cy="2660104"/>
          </a:xfrm>
        </p:grpSpPr>
        <p:sp>
          <p:nvSpPr>
            <p:cNvPr id="99" name="テキスト ボックス 98"/>
            <p:cNvSpPr txBox="1"/>
            <p:nvPr/>
          </p:nvSpPr>
          <p:spPr>
            <a:xfrm>
              <a:off x="4310889" y="5744546"/>
              <a:ext cx="357936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solidFill>
                    <a:srgbClr val="251E1C"/>
                  </a:solidFill>
                  <a:latin typeface="ＤＦＧ平成ゴシック体W9" pitchFamily="50" charset="-128"/>
                  <a:ea typeface="ＤＦＧ平成ゴシック体W9" pitchFamily="50" charset="-128"/>
                </a:rPr>
                <a:t>1.</a:t>
              </a:r>
              <a:r>
                <a:rPr lang="ja-JP" altLang="en-US" sz="2000" b="1" dirty="0">
                  <a:solidFill>
                    <a:srgbClr val="251E1C"/>
                  </a:solidFill>
                  <a:latin typeface="ＤＦＧ平成ゴシック体W9" pitchFamily="50" charset="-128"/>
                  <a:ea typeface="ＤＦＧ平成ゴシック体W9" pitchFamily="50" charset="-128"/>
                </a:rPr>
                <a:t>講義</a:t>
              </a:r>
              <a:endParaRPr lang="en-US" altLang="ja-JP" sz="2000" b="1" dirty="0">
                <a:solidFill>
                  <a:srgbClr val="251E1C"/>
                </a:solidFill>
                <a:latin typeface="ＤＦＧ平成ゴシック体W9" pitchFamily="50" charset="-128"/>
                <a:ea typeface="ＤＦＧ平成ゴシック体W9" pitchFamily="50" charset="-128"/>
              </a:endParaRPr>
            </a:p>
            <a:p>
              <a:endParaRPr lang="en-US" altLang="ja-JP" sz="2000" b="1" dirty="0">
                <a:solidFill>
                  <a:srgbClr val="251E1C"/>
                </a:solidFill>
                <a:latin typeface="ＤＦＧ平成ゴシック体W9" pitchFamily="50" charset="-128"/>
                <a:ea typeface="ＤＦＧ平成ゴシック体W9" pitchFamily="50" charset="-128"/>
              </a:endParaRPr>
            </a:p>
            <a:p>
              <a:r>
                <a:rPr lang="en-US" altLang="ja-JP" sz="2000" b="1" dirty="0">
                  <a:solidFill>
                    <a:srgbClr val="251E1C"/>
                  </a:solidFill>
                  <a:latin typeface="ＤＦＧ平成ゴシック体W9" pitchFamily="50" charset="-128"/>
                  <a:ea typeface="ＤＦＧ平成ゴシック体W9" pitchFamily="50" charset="-128"/>
                </a:rPr>
                <a:t>2.</a:t>
              </a:r>
              <a:r>
                <a:rPr lang="ja-JP" altLang="en-US" sz="2000" b="1" dirty="0">
                  <a:solidFill>
                    <a:srgbClr val="251E1C"/>
                  </a:solidFill>
                  <a:latin typeface="ＤＦＧ平成ゴシック体W9" pitchFamily="50" charset="-128"/>
                  <a:ea typeface="ＤＦＧ平成ゴシック体W9" pitchFamily="50" charset="-128"/>
                </a:rPr>
                <a:t>事例共有</a:t>
              </a:r>
              <a:endParaRPr lang="en-US" altLang="ja-JP" sz="2000" b="1" dirty="0">
                <a:solidFill>
                  <a:srgbClr val="251E1C"/>
                </a:solidFill>
                <a:latin typeface="ＤＦＧ平成ゴシック体W9" pitchFamily="50" charset="-128"/>
                <a:ea typeface="ＤＦＧ平成ゴシック体W9" pitchFamily="50" charset="-128"/>
              </a:endParaRPr>
            </a:p>
            <a:p>
              <a:r>
                <a:rPr lang="ja-JP" altLang="en-US" sz="2000" b="1" dirty="0">
                  <a:solidFill>
                    <a:srgbClr val="251E1C"/>
                  </a:solidFill>
                  <a:latin typeface="ＤＦＧ平成ゴシック体W9" pitchFamily="50" charset="-128"/>
                  <a:ea typeface="ＤＦＧ平成ゴシック体W9" pitchFamily="50" charset="-128"/>
                </a:rPr>
                <a:t>　グループワーク</a:t>
              </a:r>
              <a:endParaRPr lang="en-US" altLang="ja-JP" sz="2000" b="1" dirty="0">
                <a:solidFill>
                  <a:srgbClr val="251E1C"/>
                </a:solidFill>
                <a:latin typeface="ＤＦＧ平成ゴシック体W9" pitchFamily="50" charset="-128"/>
                <a:ea typeface="ＤＦＧ平成ゴシック体W9" pitchFamily="50" charset="-128"/>
              </a:endParaRPr>
            </a:p>
            <a:p>
              <a:endParaRPr lang="en-US" altLang="ja-JP" sz="2000" b="1" dirty="0">
                <a:solidFill>
                  <a:srgbClr val="251E1C"/>
                </a:solidFill>
                <a:latin typeface="ＤＦＧ平成ゴシック体W9" pitchFamily="50" charset="-128"/>
                <a:ea typeface="ＤＦＧ平成ゴシック体W9" pitchFamily="50" charset="-128"/>
              </a:endParaRPr>
            </a:p>
            <a:p>
              <a:r>
                <a:rPr lang="en-US" altLang="ja-JP" sz="2000" b="1" dirty="0">
                  <a:solidFill>
                    <a:srgbClr val="251E1C"/>
                  </a:solidFill>
                  <a:latin typeface="ＤＦＧ平成ゴシック体W9" pitchFamily="50" charset="-128"/>
                  <a:ea typeface="ＤＦＧ平成ゴシック体W9" pitchFamily="50" charset="-128"/>
                </a:rPr>
                <a:t>4.</a:t>
              </a:r>
              <a:r>
                <a:rPr lang="ja-JP" altLang="en-US" sz="2000" b="1" dirty="0">
                  <a:solidFill>
                    <a:srgbClr val="251E1C"/>
                  </a:solidFill>
                  <a:latin typeface="ＤＦＧ平成ゴシック体W9" pitchFamily="50" charset="-128"/>
                  <a:ea typeface="ＤＦＧ平成ゴシック体W9" pitchFamily="50" charset="-128"/>
                </a:rPr>
                <a:t>事例解説</a:t>
              </a:r>
              <a:endParaRPr lang="en-US" altLang="ja-JP" sz="2000" b="1" dirty="0">
                <a:solidFill>
                  <a:srgbClr val="251E1C"/>
                </a:solidFill>
                <a:latin typeface="ＤＦＧ平成ゴシック体W9" pitchFamily="50" charset="-128"/>
                <a:ea typeface="ＤＦＧ平成ゴシック体W9" pitchFamily="50" charset="-128"/>
              </a:endParaRPr>
            </a:p>
            <a:p>
              <a:endParaRPr lang="en-US" altLang="ja-JP" sz="2000" b="1" dirty="0">
                <a:solidFill>
                  <a:srgbClr val="251E1C"/>
                </a:solidFill>
                <a:latin typeface="ＤＦＧ平成ゴシック体W9" pitchFamily="50" charset="-128"/>
                <a:ea typeface="ＤＦＧ平成ゴシック体W9" pitchFamily="50" charset="-128"/>
              </a:endParaRPr>
            </a:p>
            <a:p>
              <a:r>
                <a:rPr lang="en-US" altLang="ja-JP" sz="2000" b="1" dirty="0">
                  <a:solidFill>
                    <a:srgbClr val="251E1C"/>
                  </a:solidFill>
                  <a:latin typeface="ＤＦＧ平成ゴシック体W9" pitchFamily="50" charset="-128"/>
                  <a:ea typeface="ＤＦＧ平成ゴシック体W9" pitchFamily="50" charset="-128"/>
                </a:rPr>
                <a:t>5.</a:t>
              </a:r>
              <a:r>
                <a:rPr lang="ja-JP" altLang="en-US" sz="2000" b="1" dirty="0">
                  <a:solidFill>
                    <a:srgbClr val="251E1C"/>
                  </a:solidFill>
                  <a:latin typeface="ＤＦＧ平成ゴシック体W9" pitchFamily="50" charset="-128"/>
                  <a:ea typeface="ＤＦＧ平成ゴシック体W9" pitchFamily="50" charset="-128"/>
                </a:rPr>
                <a:t>総括</a:t>
              </a:r>
              <a:endParaRPr lang="en-US" altLang="ja-JP" sz="2000" b="1" dirty="0">
                <a:solidFill>
                  <a:srgbClr val="251E1C"/>
                </a:solidFill>
                <a:latin typeface="ＤＦＧ平成ゴシック体W9" pitchFamily="50" charset="-128"/>
                <a:ea typeface="ＤＦＧ平成ゴシック体W9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A62EF33-7561-9122-E0B5-A0FB61145FEF}"/>
                </a:ext>
              </a:extLst>
            </p:cNvPr>
            <p:cNvSpPr txBox="1"/>
            <p:nvPr/>
          </p:nvSpPr>
          <p:spPr>
            <a:xfrm>
              <a:off x="5112655" y="6053145"/>
              <a:ext cx="17126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14</a:t>
              </a:r>
              <a:r>
                <a:rPr lang="ja-JP" altLang="en-US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：</a:t>
              </a:r>
              <a:r>
                <a:rPr lang="en-US" altLang="ja-JP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00</a:t>
              </a:r>
              <a:r>
                <a:rPr lang="ja-JP" altLang="en-US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～</a:t>
              </a:r>
              <a:r>
                <a:rPr lang="en-US" altLang="ja-JP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14</a:t>
              </a:r>
              <a:r>
                <a:rPr lang="ja-JP" altLang="en-US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：</a:t>
              </a:r>
              <a:r>
                <a:rPr lang="en-US" altLang="ja-JP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30</a:t>
              </a:r>
              <a:r>
                <a:rPr lang="ja-JP" altLang="en-US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　</a:t>
              </a:r>
              <a:endParaRPr lang="ja-JP" altLang="ja-JP" sz="1100" spc="300" dirty="0">
                <a:latin typeface="ＤＦＧ平成ゴシック体W9" pitchFamily="50" charset="-128"/>
                <a:ea typeface="ＤＦＧ平成ゴシック体W9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FD2DB38-3812-58BE-127F-6F2743A01C56}"/>
                </a:ext>
              </a:extLst>
            </p:cNvPr>
            <p:cNvSpPr txBox="1"/>
            <p:nvPr/>
          </p:nvSpPr>
          <p:spPr>
            <a:xfrm>
              <a:off x="5188855" y="6951086"/>
              <a:ext cx="17126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14</a:t>
              </a:r>
              <a:r>
                <a:rPr lang="ja-JP" altLang="en-US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：</a:t>
              </a:r>
              <a:r>
                <a:rPr lang="en-US" altLang="ja-JP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30</a:t>
              </a:r>
              <a:r>
                <a:rPr lang="ja-JP" altLang="en-US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～</a:t>
              </a:r>
              <a:r>
                <a:rPr lang="en-US" altLang="ja-JP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15</a:t>
              </a:r>
              <a:r>
                <a:rPr lang="ja-JP" altLang="en-US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：</a:t>
              </a:r>
              <a:r>
                <a:rPr lang="en-US" altLang="ja-JP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15</a:t>
              </a:r>
              <a:r>
                <a:rPr lang="ja-JP" altLang="en-US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　</a:t>
              </a:r>
              <a:endParaRPr lang="ja-JP" altLang="ja-JP" sz="1100" spc="300" dirty="0">
                <a:latin typeface="ＤＦＧ平成ゴシック体W9" pitchFamily="50" charset="-128"/>
                <a:ea typeface="ＤＦＧ平成ゴシック体W9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6A039543-BA22-6BAB-3C38-D68C7DE41EBC}"/>
                </a:ext>
              </a:extLst>
            </p:cNvPr>
            <p:cNvSpPr txBox="1"/>
            <p:nvPr/>
          </p:nvSpPr>
          <p:spPr>
            <a:xfrm>
              <a:off x="5210142" y="7608189"/>
              <a:ext cx="17126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15</a:t>
              </a:r>
              <a:r>
                <a:rPr lang="ja-JP" altLang="en-US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：</a:t>
              </a:r>
              <a:r>
                <a:rPr lang="en-US" altLang="ja-JP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15</a:t>
              </a:r>
              <a:r>
                <a:rPr lang="ja-JP" altLang="en-US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～</a:t>
              </a:r>
              <a:r>
                <a:rPr lang="en-US" altLang="ja-JP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15</a:t>
              </a:r>
              <a:r>
                <a:rPr lang="ja-JP" altLang="en-US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：</a:t>
              </a:r>
              <a:r>
                <a:rPr lang="en-US" altLang="ja-JP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55</a:t>
              </a:r>
              <a:r>
                <a:rPr lang="ja-JP" altLang="en-US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　</a:t>
              </a:r>
              <a:endParaRPr lang="ja-JP" altLang="ja-JP" sz="1100" spc="300" dirty="0">
                <a:latin typeface="ＤＦＧ平成ゴシック体W9" pitchFamily="50" charset="-128"/>
                <a:ea typeface="ＤＦＧ平成ゴシック体W9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C4AF2FF-0852-4E33-34D6-8CDDD2E09387}"/>
                </a:ext>
              </a:extLst>
            </p:cNvPr>
            <p:cNvSpPr txBox="1"/>
            <p:nvPr/>
          </p:nvSpPr>
          <p:spPr>
            <a:xfrm>
              <a:off x="5210142" y="8143040"/>
              <a:ext cx="17126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15</a:t>
              </a:r>
              <a:r>
                <a:rPr lang="ja-JP" altLang="en-US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：</a:t>
              </a:r>
              <a:r>
                <a:rPr lang="en-US" altLang="ja-JP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55</a:t>
              </a:r>
              <a:r>
                <a:rPr lang="ja-JP" altLang="en-US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～</a:t>
              </a:r>
              <a:r>
                <a:rPr lang="en-US" altLang="ja-JP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16</a:t>
              </a:r>
              <a:r>
                <a:rPr lang="ja-JP" altLang="en-US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：</a:t>
              </a:r>
              <a:r>
                <a:rPr lang="en-US" altLang="ja-JP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00</a:t>
              </a:r>
              <a:r>
                <a:rPr lang="ja-JP" altLang="en-US" sz="1100" b="1" spc="300" dirty="0">
                  <a:latin typeface="ＤＦＧ平成ゴシック体W9" pitchFamily="50" charset="-128"/>
                  <a:ea typeface="ＤＦＧ平成ゴシック体W9" pitchFamily="50" charset="-128"/>
                </a:rPr>
                <a:t>　</a:t>
              </a:r>
              <a:endParaRPr lang="ja-JP" altLang="ja-JP" sz="1100" spc="300" dirty="0">
                <a:latin typeface="ＤＦＧ平成ゴシック体W9" pitchFamily="50" charset="-128"/>
                <a:ea typeface="ＤＦＧ平成ゴシック体W9" pitchFamily="50" charset="-128"/>
              </a:endParaRPr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0E09E235-3E70-0193-252C-1BCC0EDE39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2" y="6840607"/>
            <a:ext cx="2307721" cy="1805874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44D1F00-6B18-21BD-82ED-F936C17C4F18}"/>
              </a:ext>
            </a:extLst>
          </p:cNvPr>
          <p:cNvSpPr txBox="1"/>
          <p:nvPr/>
        </p:nvSpPr>
        <p:spPr>
          <a:xfrm>
            <a:off x="1425862" y="9424172"/>
            <a:ext cx="31298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/>
              <a:t>https://peatix.com/event/4501925</a:t>
            </a:r>
            <a:endParaRPr lang="ja-JP" altLang="en-US" sz="1600" dirty="0"/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FA671CAB-4FFC-E86E-BA36-F0F9E6BF7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86" y="9444705"/>
            <a:ext cx="673860" cy="6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32631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b="1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200</Words>
  <Application>Microsoft Office PowerPoint</Application>
  <PresentationFormat>ユーザー設定</PresentationFormat>
  <Paragraphs>43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ＤＦＧ平成ゴシック体W5</vt:lpstr>
      <vt:lpstr>ＤＦＧ平成ゴシック体W7</vt:lpstr>
      <vt:lpstr>ＤＦＧ平成ゴシック体W9</vt:lpstr>
      <vt:lpstr>HGP創英角ｺﾞｼｯｸUB</vt:lpstr>
      <vt:lpstr>HGP明朝E</vt:lpstr>
      <vt:lpstr>メイリオ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中村葉月</dc:creator>
  <cp:lastModifiedBy>renkeidesk1</cp:lastModifiedBy>
  <cp:revision>9</cp:revision>
  <cp:lastPrinted>2025-07-04T02:34:19Z</cp:lastPrinted>
  <dcterms:created xsi:type="dcterms:W3CDTF">2017-01-19T10:47:54Z</dcterms:created>
  <dcterms:modified xsi:type="dcterms:W3CDTF">2025-07-22T03:44:30Z</dcterms:modified>
</cp:coreProperties>
</file>